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353" r:id="rId3"/>
    <p:sldId id="355" r:id="rId4"/>
    <p:sldId id="337" r:id="rId5"/>
    <p:sldId id="338" r:id="rId6"/>
    <p:sldId id="339" r:id="rId7"/>
    <p:sldId id="340" r:id="rId8"/>
    <p:sldId id="351" r:id="rId9"/>
    <p:sldId id="356" r:id="rId10"/>
    <p:sldId id="341" r:id="rId11"/>
    <p:sldId id="344" r:id="rId12"/>
    <p:sldId id="346" r:id="rId13"/>
    <p:sldId id="347" r:id="rId14"/>
    <p:sldId id="342" r:id="rId15"/>
    <p:sldId id="336" r:id="rId16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969" autoAdjust="0"/>
  </p:normalViewPr>
  <p:slideViewPr>
    <p:cSldViewPr snapToGrid="0" snapToObject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AA039-F972-2D4D-97AE-3BC49326C613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55E50-AD37-9348-804F-2BC156D521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77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55E50-AD37-9348-804F-2BC156D5218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6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12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2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38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61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4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52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84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3BC17-3DDE-9A42-9832-59007DBD1D09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176AA-0FC5-F34C-8F04-4F5267691C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33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Изображение 22" descr="shutterstock_707503481.jpg"/>
          <p:cNvPicPr>
            <a:picLocks noChangeAspect="1"/>
          </p:cNvPicPr>
          <p:nvPr/>
        </p:nvPicPr>
        <p:blipFill>
          <a:blip r:embed="rId2">
            <a:alphaModFix am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240"/>
            <a:ext cx="9144000" cy="6274128"/>
          </a:xfrm>
          <a:prstGeom prst="rect">
            <a:avLst/>
          </a:prstGeom>
        </p:spPr>
      </p:pic>
      <p:cxnSp>
        <p:nvCxnSpPr>
          <p:cNvPr id="26" name="Прямая соединительная линия 25"/>
          <p:cNvCxnSpPr/>
          <p:nvPr/>
        </p:nvCxnSpPr>
        <p:spPr>
          <a:xfrm>
            <a:off x="338125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75" y="345537"/>
            <a:ext cx="1907026" cy="5776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92028" y="1090368"/>
            <a:ext cx="7559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000" dirty="0" smtClean="0"/>
              <a:t>Фитнес центр «Спорт+»</a:t>
            </a:r>
            <a:endParaRPr lang="ru-RU" sz="2000" b="1" cap="all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52393" y="5763485"/>
            <a:ext cx="327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Фитнес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доступный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</a:rPr>
              <a:t>каждому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2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358879" y="1183748"/>
            <a:ext cx="44262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Стартовые затраты</a:t>
            </a:r>
            <a:r>
              <a:rPr lang="ru-RU" sz="2000" b="1" dirty="0" smtClean="0"/>
              <a:t>:</a:t>
            </a:r>
          </a:p>
          <a:p>
            <a:pPr algn="ctr"/>
            <a:endParaRPr lang="ru-RU" sz="2000" b="1" dirty="0"/>
          </a:p>
          <a:p>
            <a:pPr algn="ctr"/>
            <a:endParaRPr lang="ru-RU" sz="2000" b="1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Финансовые характеристики проекта 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4" y="1719618"/>
            <a:ext cx="8410091" cy="424240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343697" y="1078330"/>
            <a:ext cx="4426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Эксплуатационные расходы:</a:t>
            </a:r>
          </a:p>
          <a:p>
            <a:pPr algn="ctr"/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  <a:p>
            <a:pPr algn="ctr"/>
            <a:endParaRPr lang="ru-RU" sz="2000" b="1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Финансовые характеристики проекта 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5" y="1462087"/>
            <a:ext cx="8437385" cy="478096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343697" y="1078330"/>
            <a:ext cx="4426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План объема продаж:</a:t>
            </a:r>
          </a:p>
          <a:p>
            <a:pPr algn="ctr"/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  <a:p>
            <a:pPr algn="ctr"/>
            <a:endParaRPr lang="ru-RU" sz="2000" b="1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Финансовые характеристики проекта 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5" y="1678352"/>
            <a:ext cx="8423738" cy="401471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3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9899" y="1078330"/>
            <a:ext cx="82152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Расчет </a:t>
            </a:r>
            <a:r>
              <a:rPr lang="ru-RU" sz="2000" b="1" dirty="0"/>
              <a:t>прибыли бизнес-проекта: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/>
          </a:p>
          <a:p>
            <a:pPr algn="ctr"/>
            <a:endParaRPr lang="ru-RU" sz="2000" b="1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Финансовые характеристики проекта 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9900" y="5450638"/>
            <a:ext cx="8215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Проект окупит себя за 2 года с момента открытия.</a:t>
            </a:r>
            <a:r>
              <a:rPr lang="ru-RU" dirty="0">
                <a:solidFill>
                  <a:srgbClr val="FF0000"/>
                </a:solidFill>
              </a:rPr>
              <a:t> 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1830171"/>
            <a:ext cx="8743950" cy="347966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График работ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8125" y="6345779"/>
            <a:ext cx="2114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</a:p>
          <a:p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" y="2005012"/>
            <a:ext cx="875347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10" descr="mbs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745770" y="599658"/>
            <a:ext cx="584939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Команда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79899" y="1354546"/>
            <a:ext cx="82152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Алина Алекперова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проекта специалист по финансовому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консалтингу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89091777555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Иванова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Ирина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Менеджер проекта  эксперт по оснащению фитнес клубов, специалист по консалтингу в индустрии фитнеса, сертифицированный фитнес-тренер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89091009010</a:t>
            </a:r>
          </a:p>
          <a:p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Екатерина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Семенова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Специалист по продажам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специалист по маркетингу, опыт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b2b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продажах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89093001090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884" y="1925682"/>
            <a:ext cx="2639918" cy="36579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884" y="3325112"/>
            <a:ext cx="2639918" cy="36579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884" y="4394769"/>
            <a:ext cx="2639918" cy="36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5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04716" y="1954628"/>
            <a:ext cx="480216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70 </a:t>
            </a:r>
            <a:r>
              <a:rPr lang="ru-RU" sz="1400" dirty="0"/>
              <a:t>% клиентов принадлежат к возрастной категории от 20 до 50 </a:t>
            </a:r>
            <a:r>
              <a:rPr lang="ru-RU" sz="1400" dirty="0" smtClean="0"/>
              <a:t>лет. Учитывая </a:t>
            </a:r>
            <a:r>
              <a:rPr lang="ru-RU" sz="1400" dirty="0"/>
              <a:t>эти данные, а также выбранные бизнес-концепцию и формат заведения, мы определяем нашу целевую аудиторию как основной контингент спальных районов с достатком, не превышающим средний и средне-низкий </a:t>
            </a:r>
            <a:r>
              <a:rPr lang="ru-RU" sz="1400" dirty="0" smtClean="0"/>
              <a:t>уровень </a:t>
            </a:r>
            <a:r>
              <a:rPr lang="ru-RU" sz="1400" dirty="0"/>
              <a:t>дохода.</a:t>
            </a:r>
          </a:p>
          <a:p>
            <a:pPr algn="just"/>
            <a:endParaRPr lang="ru-RU" sz="10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Описание проекта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512" y="1471420"/>
            <a:ext cx="3632525" cy="333259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04716" y="1330618"/>
            <a:ext cx="83904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Times New Roman" panose="02020603050405020304" pitchFamily="18" charset="0"/>
              </a:rPr>
              <a:t>неограниченное </a:t>
            </a:r>
            <a:r>
              <a:rPr lang="ru-RU" sz="2000" dirty="0">
                <a:cs typeface="Times New Roman" panose="02020603050405020304" pitchFamily="18" charset="0"/>
              </a:rPr>
              <a:t>временными рамками посещение в течение 3/6/12 мес.;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дневной абонемент (до 17.00) на 3/6/12 мес.;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вечерний абонемент (17.00-23.00) на 3/6/12 мес.;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детские/подростковые абонементы 1/3/6/9/12 мес.;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индивидуальные занятия и консультирование</a:t>
            </a:r>
            <a:r>
              <a:rPr lang="ru-RU" sz="2000" dirty="0" smtClean="0">
                <a:cs typeface="Times New Roman" panose="02020603050405020304" pitchFamily="18" charset="0"/>
              </a:rPr>
              <a:t>.</a:t>
            </a:r>
            <a:endParaRPr lang="en-US" sz="2000" dirty="0" smtClean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err="1" smtClean="0">
                <a:cs typeface="Times New Roman" panose="02020603050405020304" pitchFamily="18" charset="0"/>
              </a:rPr>
              <a:t>безлимитный</a:t>
            </a:r>
            <a:r>
              <a:rPr lang="ru-RU" sz="2000" dirty="0" smtClean="0">
                <a:cs typeface="Times New Roman" panose="02020603050405020304" pitchFamily="18" charset="0"/>
              </a:rPr>
              <a:t> </a:t>
            </a:r>
            <a:r>
              <a:rPr lang="ru-RU" sz="2000" dirty="0">
                <a:cs typeface="Times New Roman" panose="02020603050405020304" pitchFamily="18" charset="0"/>
              </a:rPr>
              <a:t>абонемент—7000 р. (на квартал); 12000 р. (на полгода.); 20000 р. (на год);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ограниченное временными рамками посещение — дешевле на 20-30%;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одно индивидуальное занятие — от 600 до 1 200 р. в зависимости от типа тренировки.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 smtClean="0">
              <a:ea typeface="Tahom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Описание проекта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89684" y="842580"/>
            <a:ext cx="83054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endParaRPr lang="ru-RU" sz="20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Рынок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45" y="1147910"/>
            <a:ext cx="7715554" cy="512112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1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Целевая </a:t>
            </a: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аудитория</a:t>
            </a:r>
            <a:endParaRPr lang="ru-RU" alt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99" y="1280552"/>
            <a:ext cx="8215262" cy="492442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302834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Конкуренты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25" y="1228465"/>
            <a:ext cx="8353730" cy="462052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9899" y="1228465"/>
            <a:ext cx="853208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/>
              <a:t>Ш</a:t>
            </a:r>
            <a:r>
              <a:rPr lang="ru-RU" sz="2000" dirty="0" smtClean="0"/>
              <a:t>ирокий </a:t>
            </a:r>
            <a:r>
              <a:rPr lang="ru-RU" sz="2000" dirty="0"/>
              <a:t>ассортимент услуг: </a:t>
            </a:r>
            <a:r>
              <a:rPr lang="ru-RU" sz="2000" dirty="0" smtClean="0"/>
              <a:t>силовые </a:t>
            </a:r>
            <a:r>
              <a:rPr lang="ru-RU" sz="2000" dirty="0"/>
              <a:t>тренировки, </a:t>
            </a:r>
            <a:r>
              <a:rPr lang="ru-RU" sz="2000" dirty="0" err="1" smtClean="0"/>
              <a:t>кардио</a:t>
            </a:r>
            <a:r>
              <a:rPr lang="ru-RU" sz="2000" dirty="0"/>
              <a:t>, </a:t>
            </a:r>
            <a:r>
              <a:rPr lang="ru-RU" sz="2000" dirty="0" smtClean="0"/>
              <a:t>йога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Мужские, женские </a:t>
            </a:r>
            <a:r>
              <a:rPr lang="ru-RU" sz="2000" dirty="0"/>
              <a:t>и детские </a:t>
            </a:r>
            <a:r>
              <a:rPr lang="ru-RU" sz="2000" dirty="0" smtClean="0"/>
              <a:t>группы</a:t>
            </a:r>
            <a:endParaRPr lang="ru-RU" sz="2000" dirty="0"/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Специальные программы </a:t>
            </a:r>
            <a:r>
              <a:rPr lang="ru-RU" sz="2000" dirty="0"/>
              <a:t>для тех «кому за..», ведь людям старшего возраста </a:t>
            </a:r>
            <a:r>
              <a:rPr lang="ru-RU" sz="2000" dirty="0" smtClean="0"/>
              <a:t>обязательно </a:t>
            </a:r>
            <a:r>
              <a:rPr lang="ru-RU" sz="2000" dirty="0"/>
              <a:t>нужны физические </a:t>
            </a:r>
            <a:r>
              <a:rPr lang="ru-RU" sz="2000" dirty="0" smtClean="0"/>
              <a:t>нагрузки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Гибкая ценовая политика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Программу лояльности для постоянных клиентов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Высококвалифицированные тренера 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ru-RU" sz="2000" dirty="0" smtClean="0"/>
              <a:t>Удобное расположение зала - легко </a:t>
            </a:r>
            <a:r>
              <a:rPr lang="ru-RU" sz="2000" dirty="0"/>
              <a:t>добираться и на общественном транспорте, и на собственном </a:t>
            </a:r>
            <a:r>
              <a:rPr lang="ru-RU" sz="2000" dirty="0" smtClean="0"/>
              <a:t>автомобиле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806138" y="393566"/>
            <a:ext cx="3789023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altLang="ru-RU" sz="1300" dirty="0" smtClean="0">
                <a:solidFill>
                  <a:srgbClr val="7F7F7F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Конкурентные преимущества проекта </a:t>
            </a:r>
            <a:endParaRPr lang="ru-RU" sz="1300" dirty="0">
              <a:solidFill>
                <a:srgbClr val="7F7F7F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9899" y="6315097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6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245311" y="654295"/>
            <a:ext cx="34255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Планировка и зонирование помещения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899" y="1269745"/>
            <a:ext cx="8215262" cy="4448175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6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0" descr="mbs_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99" y="369200"/>
            <a:ext cx="1907025" cy="5776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79899" y="6289186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79899" y="1087663"/>
            <a:ext cx="8215262" cy="0"/>
          </a:xfrm>
          <a:prstGeom prst="line">
            <a:avLst/>
          </a:prstGeom>
          <a:ln w="12700" cmpd="sng">
            <a:solidFill>
              <a:srgbClr val="A6A6A6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245311" y="654295"/>
            <a:ext cx="34255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/>
              <a:t>Штат предприятия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608665" y="6294615"/>
            <a:ext cx="7034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Ленинский проспект, 38А, Москва, 119334, тел./факс: +7 (495) 500-03-06, 8 800 700 33 03,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/>
            </a:r>
            <a:b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www.mba.ru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8125" y="6345779"/>
            <a:ext cx="21146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© </a:t>
            </a:r>
            <a:r>
              <a:rPr lang="en-US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Moscow Business School, </a:t>
            </a:r>
            <a:r>
              <a:rPr lang="ru-RU" sz="1000" dirty="0" smtClean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</a:t>
            </a:r>
            <a:r>
              <a:rPr lang="ru-RU" sz="1000" dirty="0">
                <a:solidFill>
                  <a:srgbClr val="595959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</a:t>
            </a:r>
            <a:endParaRPr lang="ru-RU" sz="1000" dirty="0">
              <a:solidFill>
                <a:srgbClr val="595959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92" y="1378425"/>
            <a:ext cx="8377507" cy="31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3791</TotalTime>
  <Words>752</Words>
  <Application>Microsoft Office PowerPoint</Application>
  <PresentationFormat>Экран (4:3)</PresentationFormat>
  <Paragraphs>84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Ir Iron</cp:lastModifiedBy>
  <cp:revision>356</cp:revision>
  <dcterms:created xsi:type="dcterms:W3CDTF">2012-03-15T07:34:45Z</dcterms:created>
  <dcterms:modified xsi:type="dcterms:W3CDTF">2019-12-20T20:00:35Z</dcterms:modified>
</cp:coreProperties>
</file>